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984E"/>
    <a:srgbClr val="C9C957"/>
    <a:srgbClr val="A4D54B"/>
    <a:srgbClr val="99EA36"/>
    <a:srgbClr val="DE1834"/>
    <a:srgbClr val="6BA42C"/>
    <a:srgbClr val="F02D1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6948264" cy="114300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DE1834"/>
                </a:solidFill>
              </a:rPr>
              <a:t>Муниципальное автономное образовательное учреждение  </a:t>
            </a:r>
            <a:r>
              <a:rPr lang="ru-RU" sz="2400" b="1" dirty="0" smtClean="0">
                <a:solidFill>
                  <a:srgbClr val="DE1834"/>
                </a:solidFill>
              </a:rPr>
              <a:t>«Средняя общеобразовательная школа № 3»</a:t>
            </a:r>
            <a:endParaRPr lang="ru-RU" sz="2400" b="1" dirty="0">
              <a:solidFill>
                <a:srgbClr val="DE1834"/>
              </a:solidFill>
            </a:endParaRPr>
          </a:p>
        </p:txBody>
      </p:sp>
      <p:pic>
        <p:nvPicPr>
          <p:cNvPr id="1027" name="Picture 3" descr="D:\ДОКУМЕНТЫ 1\ДОКУМЕНТЫ\школа\ШМО 2020-2021\презентации для учителей-первокл Постн, Щерб\GOuil9caYkc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229"/>
            <a:ext cx="2160240" cy="2223275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</p:pic>
      <p:sp>
        <p:nvSpPr>
          <p:cNvPr id="15" name="Блок-схема: дисплей 14"/>
          <p:cNvSpPr/>
          <p:nvPr/>
        </p:nvSpPr>
        <p:spPr>
          <a:xfrm flipH="1">
            <a:off x="179512" y="2996952"/>
            <a:ext cx="5040560" cy="1728192"/>
          </a:xfrm>
          <a:prstGeom prst="flowChartDisplay">
            <a:avLst/>
          </a:prstGeom>
          <a:solidFill>
            <a:srgbClr val="DE183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Устинова 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Наталья Михайловна </a:t>
            </a:r>
            <a:r>
              <a:rPr lang="ru-RU" dirty="0" smtClean="0">
                <a:solidFill>
                  <a:schemeClr val="bg1"/>
                </a:solidFill>
              </a:rPr>
              <a:t>Учитель начальных классов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Блок-схема: дисплей 15"/>
          <p:cNvSpPr/>
          <p:nvPr/>
        </p:nvSpPr>
        <p:spPr>
          <a:xfrm>
            <a:off x="4211960" y="2996952"/>
            <a:ext cx="4680520" cy="1728192"/>
          </a:xfrm>
          <a:prstGeom prst="flowChartDisplay">
            <a:avLst/>
          </a:prstGeom>
          <a:solidFill>
            <a:srgbClr val="4A984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D:\ДОКУМЕНТЫ 1\ДОКУМЕНТЫ\школа\ШМО 2020-2021\презентации для учителей-первокл Постн, Щерб\oNi2oai48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941168"/>
            <a:ext cx="2852891" cy="1606980"/>
          </a:xfrm>
          <a:prstGeom prst="rect">
            <a:avLst/>
          </a:prstGeom>
          <a:noFill/>
        </p:spPr>
      </p:pic>
      <p:pic>
        <p:nvPicPr>
          <p:cNvPr id="19" name="Picture 2" descr="D:\ДОКУМЕНТЫ 1\ДОКУМЕНТЫ\школа\ШМО 2020-2021\презентации для учителей-первокл Постн, Щерб\Сова символ школы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1772816"/>
            <a:ext cx="792088" cy="792088"/>
          </a:xfrm>
          <a:prstGeom prst="ellipse">
            <a:avLst/>
          </a:prstGeom>
          <a:noFill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2699792" y="1628800"/>
            <a:ext cx="5904656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Блок-схема: задержка 22"/>
          <p:cNvSpPr/>
          <p:nvPr/>
        </p:nvSpPr>
        <p:spPr>
          <a:xfrm rot="16200000">
            <a:off x="7105972" y="5863580"/>
            <a:ext cx="908720" cy="1080120"/>
          </a:xfrm>
          <a:prstGeom prst="flowChartDelay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 descr="D:\ДОКУМЕНТЫ 1\ДОКУМЕНТЫ\школа\ШМО 2020-2021\презентации для учителей-первокл Постн, Щерб\портрет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1844824"/>
            <a:ext cx="4044885" cy="4032448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340768"/>
            <a:ext cx="6444208" cy="71095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DE1834"/>
                </a:solidFill>
              </a:rPr>
              <a:t>Уровень образования, стаж</a:t>
            </a:r>
            <a:endParaRPr lang="ru-RU" sz="2800" dirty="0">
              <a:solidFill>
                <a:srgbClr val="DE1834"/>
              </a:solidFill>
            </a:endParaRPr>
          </a:p>
        </p:txBody>
      </p:sp>
      <p:pic>
        <p:nvPicPr>
          <p:cNvPr id="1027" name="Picture 3" descr="D:\ДОКУМЕНТЫ 1\ДОКУМЕНТЫ\школа\ШМО 2020-2021\презентации для учителей-первокл Постн, Щерб\GOuil9caYkc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229"/>
            <a:ext cx="2160240" cy="2223275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</p:pic>
      <p:pic>
        <p:nvPicPr>
          <p:cNvPr id="19" name="Picture 2" descr="D:\ДОКУМЕНТЫ 1\ДОКУМЕНТЫ\школа\ШМО 2020-2021\презентации для учителей-первокл Постн, Щерб\Сова символ шко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772816"/>
            <a:ext cx="792088" cy="792088"/>
          </a:xfrm>
          <a:prstGeom prst="ellipse">
            <a:avLst/>
          </a:prstGeom>
          <a:noFill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2843808" y="1916832"/>
            <a:ext cx="5976664" cy="0"/>
          </a:xfrm>
          <a:prstGeom prst="line">
            <a:avLst/>
          </a:prstGeom>
          <a:ln w="22225"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2564904"/>
            <a:ext cx="59046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DE1834"/>
                </a:solidFill>
              </a:rPr>
              <a:t> </a:t>
            </a:r>
            <a:r>
              <a:rPr lang="ru-RU" sz="2800" b="1" dirty="0" smtClean="0">
                <a:solidFill>
                  <a:srgbClr val="DE1834"/>
                </a:solidFill>
              </a:rPr>
              <a:t>Высшее</a:t>
            </a: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Наименование оконченного учебного заведения</a:t>
            </a:r>
          </a:p>
          <a:p>
            <a:r>
              <a:rPr lang="ru-RU" sz="2800" b="1" dirty="0" err="1" smtClean="0"/>
              <a:t>Шадринский</a:t>
            </a:r>
            <a:r>
              <a:rPr lang="ru-RU" sz="2800" b="1" dirty="0" smtClean="0"/>
              <a:t> государственный </a:t>
            </a:r>
          </a:p>
          <a:p>
            <a:r>
              <a:rPr lang="ru-RU" sz="2800" b="1" dirty="0" smtClean="0"/>
              <a:t>педагогический институт </a:t>
            </a:r>
          </a:p>
          <a:p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Специальность</a:t>
            </a:r>
          </a:p>
          <a:p>
            <a:r>
              <a:rPr lang="ru-RU" sz="2000" b="1" dirty="0" smtClean="0"/>
              <a:t>Преподавание в начальных классах общеобразовательной школы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0192" y="2564904"/>
            <a:ext cx="2595262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DE1834"/>
                </a:solidFill>
              </a:rPr>
              <a:t>Педагогический </a:t>
            </a:r>
          </a:p>
          <a:p>
            <a:r>
              <a:rPr lang="ru-RU" sz="2400" b="1" dirty="0" smtClean="0">
                <a:solidFill>
                  <a:srgbClr val="DE1834"/>
                </a:solidFill>
              </a:rPr>
              <a:t>Стаж</a:t>
            </a:r>
          </a:p>
          <a:p>
            <a:endParaRPr lang="ru-RU" sz="2400" b="1" dirty="0" smtClean="0">
              <a:solidFill>
                <a:srgbClr val="DE1834"/>
              </a:solidFill>
            </a:endParaRPr>
          </a:p>
          <a:p>
            <a:r>
              <a:rPr lang="ru-RU" sz="2800" b="1" dirty="0" smtClean="0"/>
              <a:t>25 лет</a:t>
            </a:r>
          </a:p>
          <a:p>
            <a:endParaRPr lang="ru-RU" sz="2400" b="1" dirty="0" smtClean="0"/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Учитель </a:t>
            </a: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высшей категории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Блок-схема: задержка 24"/>
          <p:cNvSpPr/>
          <p:nvPr/>
        </p:nvSpPr>
        <p:spPr>
          <a:xfrm rot="16200000">
            <a:off x="7033964" y="5863580"/>
            <a:ext cx="908720" cy="1080120"/>
          </a:xfrm>
          <a:prstGeom prst="flowChartDelay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07296" y="548680"/>
            <a:ext cx="6336704" cy="648072"/>
          </a:xfrm>
          <a:prstGeom prst="roundRect">
            <a:avLst/>
          </a:prstGeom>
          <a:solidFill>
            <a:srgbClr val="4A98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Устинова Наталья Михайловна 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340768"/>
            <a:ext cx="6444208" cy="71095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DE1834"/>
                </a:solidFill>
              </a:rPr>
              <a:t>Педагогическое кредо</a:t>
            </a:r>
            <a:endParaRPr lang="ru-RU" sz="2800" dirty="0">
              <a:solidFill>
                <a:srgbClr val="DE1834"/>
              </a:solidFill>
            </a:endParaRPr>
          </a:p>
        </p:txBody>
      </p:sp>
      <p:pic>
        <p:nvPicPr>
          <p:cNvPr id="1027" name="Picture 3" descr="D:\ДОКУМЕНТЫ 1\ДОКУМЕНТЫ\школа\ШМО 2020-2021\презентации для учителей-первокл Постн, Щерб\GOuil9caYkc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229"/>
            <a:ext cx="2160240" cy="2223275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</p:pic>
      <p:pic>
        <p:nvPicPr>
          <p:cNvPr id="19" name="Picture 2" descr="D:\ДОКУМЕНТЫ 1\ДОКУМЕНТЫ\школа\ШМО 2020-2021\презентации для учителей-первокл Постн, Щерб\Сова символ шко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772816"/>
            <a:ext cx="792088" cy="792088"/>
          </a:xfrm>
          <a:prstGeom prst="ellipse">
            <a:avLst/>
          </a:prstGeom>
          <a:noFill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2771800" y="1916832"/>
            <a:ext cx="5976664" cy="0"/>
          </a:xfrm>
          <a:prstGeom prst="line">
            <a:avLst/>
          </a:prstGeom>
          <a:ln w="22225"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ая прямоугольная выноска 14"/>
          <p:cNvSpPr/>
          <p:nvPr/>
        </p:nvSpPr>
        <p:spPr>
          <a:xfrm>
            <a:off x="2555776" y="2636912"/>
            <a:ext cx="5688632" cy="2736304"/>
          </a:xfrm>
          <a:prstGeom prst="wedgeRoundRectCallout">
            <a:avLst/>
          </a:prstGeom>
          <a:solidFill>
            <a:srgbClr val="4A984E"/>
          </a:solidFill>
          <a:ln>
            <a:solidFill>
              <a:srgbClr val="4A98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Любовь к детям – это не просто слова, 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это терпение, поддержка и уважение.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8" name="Блок-схема: задержка 17"/>
          <p:cNvSpPr/>
          <p:nvPr/>
        </p:nvSpPr>
        <p:spPr>
          <a:xfrm rot="16200000">
            <a:off x="7105972" y="5863580"/>
            <a:ext cx="908720" cy="1080120"/>
          </a:xfrm>
          <a:prstGeom prst="flowChartDelay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07296" y="620688"/>
            <a:ext cx="6336704" cy="648072"/>
          </a:xfrm>
          <a:prstGeom prst="roundRect">
            <a:avLst/>
          </a:prstGeom>
          <a:solidFill>
            <a:srgbClr val="4A98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Устинова Наталья Михайловна 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196752"/>
            <a:ext cx="1872208" cy="71095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DE1834"/>
                </a:solidFill>
              </a:rPr>
              <a:t>О себе</a:t>
            </a:r>
            <a:endParaRPr lang="ru-RU" sz="2800" dirty="0">
              <a:solidFill>
                <a:srgbClr val="DE1834"/>
              </a:solidFill>
            </a:endParaRPr>
          </a:p>
        </p:txBody>
      </p:sp>
      <p:pic>
        <p:nvPicPr>
          <p:cNvPr id="1027" name="Picture 3" descr="D:\ДОКУМЕНТЫ 1\ДОКУМЕНТЫ\школа\ШМО 2020-2021\презентации для учителей-первокл Постн, Щерб\GOuil9caYkc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229"/>
            <a:ext cx="2160240" cy="2223275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</p:pic>
      <p:pic>
        <p:nvPicPr>
          <p:cNvPr id="19" name="Picture 2" descr="D:\ДОКУМЕНТЫ 1\ДОКУМЕНТЫ\школа\ШМО 2020-2021\презентации для учителей-первокл Постн, Щерб\Сова символ шко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772816"/>
            <a:ext cx="792088" cy="792088"/>
          </a:xfrm>
          <a:prstGeom prst="ellipse">
            <a:avLst/>
          </a:prstGeom>
          <a:noFill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2843808" y="1772816"/>
            <a:ext cx="5904656" cy="0"/>
          </a:xfrm>
          <a:prstGeom prst="line">
            <a:avLst/>
          </a:prstGeom>
          <a:ln w="22225"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ая прямоугольная выноска 9"/>
          <p:cNvSpPr/>
          <p:nvPr/>
        </p:nvSpPr>
        <p:spPr>
          <a:xfrm>
            <a:off x="3203848" y="3429000"/>
            <a:ext cx="5688632" cy="999728"/>
          </a:xfrm>
          <a:prstGeom prst="wedgeRoundRectCallout">
            <a:avLst>
              <a:gd name="adj1" fmla="val -21335"/>
              <a:gd name="adj2" fmla="val 65483"/>
              <a:gd name="adj3" fmla="val 16667"/>
            </a:avLst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Я верю – каждый человек талантлив.  Моя задача:  разглядеть, не пропустить в ребёнке всё лучшее, что в нём есть, дать импульс к развитию</a:t>
            </a:r>
            <a:r>
              <a:rPr lang="ru-RU" sz="2000" b="1" dirty="0" smtClean="0"/>
              <a:t>.</a:t>
            </a: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3203848" y="2060848"/>
            <a:ext cx="5688632" cy="999728"/>
          </a:xfrm>
          <a:prstGeom prst="wedgeRoundRectCallout">
            <a:avLst>
              <a:gd name="adj1" fmla="val -21586"/>
              <a:gd name="adj2" fmla="val 62624"/>
              <a:gd name="adj3" fmla="val 16667"/>
            </a:avLst>
          </a:prstGeom>
          <a:solidFill>
            <a:srgbClr val="C9C95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Чтобы быть учителем, нужно постоянно самосовершенствоваться. Я учусь всему и всегда. Учусь сама – и учу учиться детей.</a:t>
            </a:r>
            <a:endParaRPr lang="ru-RU" b="1" dirty="0"/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3275856" y="4869160"/>
            <a:ext cx="5688632" cy="999728"/>
          </a:xfrm>
          <a:prstGeom prst="wedgeRoundRectCallout">
            <a:avLst>
              <a:gd name="adj1" fmla="val -21586"/>
              <a:gd name="adj2" fmla="val 61195"/>
              <a:gd name="adj3" fmla="val 16667"/>
            </a:avLst>
          </a:prstGeom>
          <a:solidFill>
            <a:srgbClr val="4A984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Гуманная педагогика </a:t>
            </a:r>
            <a:r>
              <a:rPr lang="ru-RU" b="1" dirty="0" err="1" smtClean="0"/>
              <a:t>Амонашвили</a:t>
            </a:r>
            <a:r>
              <a:rPr lang="ru-RU" b="1" dirty="0" smtClean="0"/>
              <a:t> близка моему сердцу.  Он призывает безгранично верить в ребёнка. «Ты сможешь! У тебя всё получится!»</a:t>
            </a:r>
          </a:p>
        </p:txBody>
      </p:sp>
      <p:sp>
        <p:nvSpPr>
          <p:cNvPr id="24" name="Блок-схема: задержка 23"/>
          <p:cNvSpPr/>
          <p:nvPr/>
        </p:nvSpPr>
        <p:spPr>
          <a:xfrm rot="16200000">
            <a:off x="7173788" y="5859388"/>
            <a:ext cx="917104" cy="1080120"/>
          </a:xfrm>
          <a:prstGeom prst="flowChartDelay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07296" y="548680"/>
            <a:ext cx="6336704" cy="648072"/>
          </a:xfrm>
          <a:prstGeom prst="roundRect">
            <a:avLst/>
          </a:prstGeom>
          <a:solidFill>
            <a:srgbClr val="4A98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Устинова Наталья Михайловна 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7" name="Picture 3" descr="D:\ДОКУМЕНТЫ 1\ДОКУМЕНТЫ\школа\ШМО 2020-2021\презентации для учителей-первокл Постн, Щерб\портре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460" y="3212976"/>
            <a:ext cx="3033664" cy="302433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196752"/>
            <a:ext cx="2664296" cy="71095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rgbClr val="DE1834"/>
                </a:solidFill>
              </a:rPr>
              <a:t>Из опыта работы</a:t>
            </a:r>
            <a:endParaRPr lang="ru-RU" sz="2800" dirty="0">
              <a:solidFill>
                <a:srgbClr val="DE1834"/>
              </a:solidFill>
            </a:endParaRPr>
          </a:p>
        </p:txBody>
      </p:sp>
      <p:pic>
        <p:nvPicPr>
          <p:cNvPr id="1027" name="Picture 3" descr="D:\ДОКУМЕНТЫ 1\ДОКУМЕНТЫ\школа\ШМО 2020-2021\презентации для учителей-первокл Постн, Щерб\GOuil9caYkc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229"/>
            <a:ext cx="2160240" cy="2223275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</p:pic>
      <p:pic>
        <p:nvPicPr>
          <p:cNvPr id="19" name="Picture 2" descr="D:\ДОКУМЕНТЫ 1\ДОКУМЕНТЫ\школа\ШМО 2020-2021\презентации для учителей-первокл Постн, Щерб\Сова символ шко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772816"/>
            <a:ext cx="792088" cy="792088"/>
          </a:xfrm>
          <a:prstGeom prst="ellipse">
            <a:avLst/>
          </a:prstGeom>
          <a:noFill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2843808" y="1772816"/>
            <a:ext cx="5904656" cy="0"/>
          </a:xfrm>
          <a:prstGeom prst="line">
            <a:avLst/>
          </a:prstGeom>
          <a:ln w="22225">
            <a:solidFill>
              <a:srgbClr val="6BA4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задержка 23"/>
          <p:cNvSpPr/>
          <p:nvPr/>
        </p:nvSpPr>
        <p:spPr>
          <a:xfrm rot="16200000">
            <a:off x="7173788" y="5859388"/>
            <a:ext cx="917104" cy="1080120"/>
          </a:xfrm>
          <a:prstGeom prst="flowChartDelay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491880" y="2204864"/>
            <a:ext cx="51845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      В моей работе меня привлекает то, что я сразу вижу результаты своего труда. Говорю доброе слово – и вижу свет в детских глазах. </a:t>
            </a:r>
          </a:p>
          <a:p>
            <a:pPr algn="just"/>
            <a:r>
              <a:rPr lang="ru-RU" sz="2000" b="1" dirty="0" smtClean="0"/>
              <a:t>  Главная награда для учителя – успехи его учеников. Нахожу новые приёмы работы, совершенствую методику, и как результат – успешно выполненные контрольные, победы в предметных олимпиадах, в творческих конкурсах.</a:t>
            </a:r>
          </a:p>
          <a:p>
            <a:pPr algn="just"/>
            <a:r>
              <a:rPr lang="ru-RU" sz="2000" b="1" dirty="0" smtClean="0"/>
              <a:t>   Веду здоровый образ жизни, занимаюсь спортом и использую </a:t>
            </a:r>
            <a:r>
              <a:rPr lang="ru-RU" sz="2000" b="1" dirty="0" err="1" smtClean="0"/>
              <a:t>здоровьесберегающие</a:t>
            </a:r>
            <a:r>
              <a:rPr lang="ru-RU" sz="2000" b="1" dirty="0" smtClean="0"/>
              <a:t> технологии в работе со своими учениками.</a:t>
            </a:r>
            <a:endParaRPr lang="ru-RU" sz="20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07296" y="548680"/>
            <a:ext cx="6336704" cy="648072"/>
          </a:xfrm>
          <a:prstGeom prst="roundRect">
            <a:avLst/>
          </a:prstGeom>
          <a:solidFill>
            <a:srgbClr val="4A98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Устинова Наталья Михайловна 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4" name="Picture 3" descr="D:\ДОКУМЕНТЫ 1\ДОКУМЕНТЫ\школа\ШМО 2020-2021\презентации для учителей-первокл Постн, Щерб\портре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460" y="3212976"/>
            <a:ext cx="3033664" cy="302433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234</Words>
  <Application>Microsoft Office PowerPoint</Application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Муниципальное автономное образовательное учреждение  «Средняя общеобразовательная школа № 3»</vt:lpstr>
      <vt:lpstr>Уровень образования, стаж</vt:lpstr>
      <vt:lpstr>Педагогическое кредо</vt:lpstr>
      <vt:lpstr>О себе</vt:lpstr>
      <vt:lpstr>Из опыта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Samsung</cp:lastModifiedBy>
  <cp:revision>60</cp:revision>
  <dcterms:created xsi:type="dcterms:W3CDTF">2021-04-03T05:56:47Z</dcterms:created>
  <dcterms:modified xsi:type="dcterms:W3CDTF">2022-02-20T14:03:48Z</dcterms:modified>
</cp:coreProperties>
</file>